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0" r:id="rId3"/>
    <p:sldId id="261" r:id="rId4"/>
    <p:sldId id="264" r:id="rId5"/>
    <p:sldId id="262" r:id="rId6"/>
    <p:sldId id="258" r:id="rId7"/>
    <p:sldId id="263" r:id="rId8"/>
    <p:sldId id="266" r:id="rId9"/>
    <p:sldId id="267" r:id="rId10"/>
    <p:sldId id="269" r:id="rId11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9900"/>
    <a:srgbClr val="FF9933"/>
    <a:srgbClr val="FF6600"/>
    <a:srgbClr val="F77D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74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C057B-223B-4EFF-A0EF-72DEF412E50F}" type="datetimeFigureOut">
              <a:rPr lang="es-AR" smtClean="0"/>
              <a:t>28/09/2018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46651-4F4C-4F80-8B86-4E142D739F8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39367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C057B-223B-4EFF-A0EF-72DEF412E50F}" type="datetimeFigureOut">
              <a:rPr lang="es-AR" smtClean="0"/>
              <a:t>28/09/2018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46651-4F4C-4F80-8B86-4E142D739F8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13156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C057B-223B-4EFF-A0EF-72DEF412E50F}" type="datetimeFigureOut">
              <a:rPr lang="es-AR" smtClean="0"/>
              <a:t>28/09/2018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46651-4F4C-4F80-8B86-4E142D739F8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18675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C057B-223B-4EFF-A0EF-72DEF412E50F}" type="datetimeFigureOut">
              <a:rPr lang="es-AR" smtClean="0"/>
              <a:t>28/09/2018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46651-4F4C-4F80-8B86-4E142D739F8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50881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C057B-223B-4EFF-A0EF-72DEF412E50F}" type="datetimeFigureOut">
              <a:rPr lang="es-AR" smtClean="0"/>
              <a:t>28/09/2018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46651-4F4C-4F80-8B86-4E142D739F8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71499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C057B-223B-4EFF-A0EF-72DEF412E50F}" type="datetimeFigureOut">
              <a:rPr lang="es-AR" smtClean="0"/>
              <a:t>28/09/2018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46651-4F4C-4F80-8B86-4E142D739F8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69939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C057B-223B-4EFF-A0EF-72DEF412E50F}" type="datetimeFigureOut">
              <a:rPr lang="es-AR" smtClean="0"/>
              <a:t>28/09/2018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46651-4F4C-4F80-8B86-4E142D739F8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87563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C057B-223B-4EFF-A0EF-72DEF412E50F}" type="datetimeFigureOut">
              <a:rPr lang="es-AR" smtClean="0"/>
              <a:t>28/09/2018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46651-4F4C-4F80-8B86-4E142D739F8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82698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C057B-223B-4EFF-A0EF-72DEF412E50F}" type="datetimeFigureOut">
              <a:rPr lang="es-AR" smtClean="0"/>
              <a:t>28/09/2018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46651-4F4C-4F80-8B86-4E142D739F8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79286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C057B-223B-4EFF-A0EF-72DEF412E50F}" type="datetimeFigureOut">
              <a:rPr lang="es-AR" smtClean="0"/>
              <a:t>28/09/2018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46651-4F4C-4F80-8B86-4E142D739F8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20929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C057B-223B-4EFF-A0EF-72DEF412E50F}" type="datetimeFigureOut">
              <a:rPr lang="es-AR" smtClean="0"/>
              <a:t>28/09/2018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46651-4F4C-4F80-8B86-4E142D739F8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94297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8C057B-223B-4EFF-A0EF-72DEF412E50F}" type="datetimeFigureOut">
              <a:rPr lang="es-AR" smtClean="0"/>
              <a:t>28/09/2018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146651-4F4C-4F80-8B86-4E142D739F8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3058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google.com/url?sa=i&amp;rct=j&amp;q=&amp;esrc=s&amp;source=images&amp;cd=&amp;cad=rja&amp;uact=8&amp;ved=2ahUKEwjfxorK3I_dAhWCCpAKHWkqDDgQjRx6BAgBEAU&amp;url=https://iseazy.com/blog/es/ventajas-contenidos-e-learning-usando-formato-scorm/&amp;psig=AOvVaw35xk9paIr2dYdgCmmcdd7f&amp;ust=1535544743896909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microsoft.com/office/2007/relationships/hdphoto" Target="../media/hdphoto4.wdp"/><Relationship Id="rId7" Type="http://schemas.openxmlformats.org/officeDocument/2006/relationships/image" Target="../media/image1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6.gif"/><Relationship Id="rId10" Type="http://schemas.openxmlformats.org/officeDocument/2006/relationships/image" Target="../media/image7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h5p.org/h5p/embed/300706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gif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Resultado de imagen para e-learni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08520" y="-148780"/>
            <a:ext cx="10153128" cy="328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08520" y="2913203"/>
            <a:ext cx="9451897" cy="404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220" y="4221088"/>
            <a:ext cx="4629116" cy="2296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954147"/>
            <a:ext cx="5544616" cy="1332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2351666" y="6424390"/>
            <a:ext cx="4499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300" dirty="0" smtClean="0">
                <a:solidFill>
                  <a:schemeClr val="bg1"/>
                </a:solidFill>
              </a:rPr>
              <a:t>Ing. Axel Robles | Lic. Sergio Pilar</a:t>
            </a:r>
            <a:endParaRPr lang="es-AR" sz="2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689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83904E-6 L -0.05104 -0.00162 " pathEditMode="relative" rAng="0" ptsTypes="AA">
                                      <p:cBhvr>
                                        <p:cTn id="6" dur="1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2" y="-9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8.14061E-7 L 0.05921 0.00347 " pathEditMode="relative" rAng="0" ptsTypes="AA">
                                      <p:cBhvr>
                                        <p:cTn id="8" dur="1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1" y="16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83904E-6 L -0.10121 0.00069 " pathEditMode="relative" rAng="0" ptsTypes="AA">
                                      <p:cBhvr>
                                        <p:cTn id="10" dur="1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69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esultado de imagen para e-learni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08520" y="-148780"/>
            <a:ext cx="10153128" cy="328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36512" y="2975212"/>
            <a:ext cx="9180512" cy="3921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827584" y="4365104"/>
            <a:ext cx="751098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300" b="1" dirty="0" smtClean="0"/>
              <a:t>Facultad </a:t>
            </a:r>
            <a:r>
              <a:rPr lang="es-AR" sz="2300" b="1" dirty="0"/>
              <a:t>Regional Resistencia - UTN</a:t>
            </a:r>
          </a:p>
          <a:p>
            <a:pPr algn="ctr"/>
            <a:r>
              <a:rPr lang="es-AR" sz="2300" dirty="0" smtClean="0"/>
              <a:t>Dirección </a:t>
            </a:r>
            <a:r>
              <a:rPr lang="es-AR" sz="2300" dirty="0"/>
              <a:t>de Formación </a:t>
            </a:r>
            <a:r>
              <a:rPr lang="es-AR" sz="2300" dirty="0" smtClean="0"/>
              <a:t>Continua</a:t>
            </a:r>
          </a:p>
          <a:p>
            <a:pPr algn="ctr"/>
            <a:r>
              <a:rPr lang="es-AR" sz="2300" dirty="0" smtClean="0"/>
              <a:t>French 802 - Resistencia Chaco</a:t>
            </a:r>
          </a:p>
          <a:p>
            <a:pPr algn="ctr"/>
            <a:r>
              <a:rPr lang="es-AR" sz="2300" dirty="0" smtClean="0"/>
              <a:t>TE: 0362-4426014</a:t>
            </a:r>
          </a:p>
          <a:p>
            <a:pPr algn="ctr"/>
            <a:r>
              <a:rPr lang="es-AR" sz="2300" dirty="0"/>
              <a:t>e</a:t>
            </a:r>
            <a:r>
              <a:rPr lang="es-AR" sz="2300" dirty="0" smtClean="0"/>
              <a:t>-mail: </a:t>
            </a:r>
            <a:r>
              <a:rPr lang="es-AR" sz="2300" dirty="0"/>
              <a:t>capacitacion.frre.utn@gmail.com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2398964" y="6412860"/>
            <a:ext cx="4499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300" dirty="0" smtClean="0">
                <a:solidFill>
                  <a:schemeClr val="bg1"/>
                </a:solidFill>
              </a:rPr>
              <a:t>Ing. Axel Robles | Lic. Sergio Pilar</a:t>
            </a:r>
            <a:endParaRPr lang="es-AR" sz="2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786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83904E-6 L -0.05104 -0.00162 " pathEditMode="relative" rAng="0" ptsTypes="AA">
                                      <p:cBhvr>
                                        <p:cTn id="6" dur="1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2" y="-9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794"/>
            <a:ext cx="9144000" cy="6858000"/>
          </a:xfrm>
          <a:prstGeom prst="rect">
            <a:avLst/>
          </a:prstGeom>
        </p:spPr>
      </p:pic>
      <p:sp>
        <p:nvSpPr>
          <p:cNvPr id="9" name="8 Rectángulo"/>
          <p:cNvSpPr/>
          <p:nvPr/>
        </p:nvSpPr>
        <p:spPr>
          <a:xfrm>
            <a:off x="-33908" y="0"/>
            <a:ext cx="9180512" cy="6858000"/>
          </a:xfrm>
          <a:prstGeom prst="rect">
            <a:avLst/>
          </a:prstGeom>
          <a:gradFill flip="none" rotWithShape="1">
            <a:gsLst>
              <a:gs pos="25000">
                <a:schemeClr val="tx1">
                  <a:lumMod val="0"/>
                </a:schemeClr>
              </a:gs>
              <a:gs pos="84000">
                <a:srgbClr val="000000">
                  <a:alpha val="37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" name="3 CuadroTexto"/>
          <p:cNvSpPr txBox="1"/>
          <p:nvPr/>
        </p:nvSpPr>
        <p:spPr>
          <a:xfrm>
            <a:off x="263402" y="1484784"/>
            <a:ext cx="7056784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5400" b="1" dirty="0" smtClean="0">
                <a:solidFill>
                  <a:schemeClr val="bg1"/>
                </a:solidFill>
                <a:cs typeface="Arial" pitchFamily="34" charset="0"/>
              </a:rPr>
              <a:t>e-</a:t>
            </a:r>
            <a:r>
              <a:rPr lang="es-AR" sz="5400" b="1" dirty="0" err="1" smtClean="0">
                <a:solidFill>
                  <a:schemeClr val="bg1"/>
                </a:solidFill>
                <a:cs typeface="Arial" pitchFamily="34" charset="0"/>
              </a:rPr>
              <a:t>Learning</a:t>
            </a:r>
            <a:endParaRPr lang="es-AR" sz="5400" b="1" dirty="0" smtClean="0">
              <a:solidFill>
                <a:schemeClr val="bg1"/>
              </a:solidFill>
              <a:cs typeface="Arial" pitchFamily="34" charset="0"/>
            </a:endParaRPr>
          </a:p>
          <a:p>
            <a:endParaRPr lang="es-AR" sz="900" dirty="0" smtClean="0">
              <a:solidFill>
                <a:schemeClr val="bg1"/>
              </a:solidFill>
              <a:cs typeface="Arial" pitchFamily="34" charset="0"/>
            </a:endParaRPr>
          </a:p>
          <a:p>
            <a:r>
              <a:rPr lang="es-AR" sz="3200" dirty="0" smtClean="0">
                <a:solidFill>
                  <a:schemeClr val="bg1"/>
                </a:solidFill>
                <a:cs typeface="Arial" pitchFamily="34" charset="0"/>
              </a:rPr>
              <a:t>Capacitación a Distancia donde se usa Internet como medio de  comunicación y distribución de conocimiento.</a:t>
            </a:r>
            <a:endParaRPr lang="es-AR" sz="3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410937" y="4162440"/>
            <a:ext cx="2880320" cy="491276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000" dirty="0" smtClean="0">
                <a:latin typeface="Arial" pitchFamily="34" charset="0"/>
                <a:cs typeface="Arial" pitchFamily="34" charset="0"/>
              </a:rPr>
              <a:t>Sus beneficios</a:t>
            </a:r>
            <a:endParaRPr lang="es-AR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4" name="Picture 4" descr="Resultado de imagen para utn logo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804" y="173955"/>
            <a:ext cx="563684" cy="662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Resultado de imagen para Jornadas Universitarias de Carrera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1330614" cy="950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8202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4303" y="0"/>
            <a:ext cx="9202659" cy="6868716"/>
          </a:xfrm>
          <a:prstGeom prst="rect">
            <a:avLst/>
          </a:prstGeom>
        </p:spPr>
      </p:pic>
      <p:sp>
        <p:nvSpPr>
          <p:cNvPr id="10" name="9 Rectángulo"/>
          <p:cNvSpPr/>
          <p:nvPr/>
        </p:nvSpPr>
        <p:spPr>
          <a:xfrm>
            <a:off x="-33908" y="0"/>
            <a:ext cx="9180512" cy="6858000"/>
          </a:xfrm>
          <a:prstGeom prst="rect">
            <a:avLst/>
          </a:prstGeom>
          <a:gradFill flip="none" rotWithShape="1">
            <a:gsLst>
              <a:gs pos="25000">
                <a:schemeClr val="tx1">
                  <a:lumMod val="0"/>
                </a:schemeClr>
              </a:gs>
              <a:gs pos="84000">
                <a:srgbClr val="000000">
                  <a:alpha val="37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" name="2 CuadroTexto"/>
          <p:cNvSpPr txBox="1"/>
          <p:nvPr/>
        </p:nvSpPr>
        <p:spPr>
          <a:xfrm>
            <a:off x="238422" y="1316087"/>
            <a:ext cx="7918376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s-AR" sz="4800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cs typeface="Arial" pitchFamily="34" charset="0"/>
              </a:rPr>
              <a:t>Beneficios</a:t>
            </a:r>
            <a:endParaRPr lang="es-AR" sz="4800" b="1" dirty="0">
              <a:ln w="12700">
                <a:noFill/>
                <a:prstDash val="solid"/>
              </a:ln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20456" y="2348880"/>
            <a:ext cx="7918376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s-AR" sz="3200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cs typeface="Arial" pitchFamily="34" charset="0"/>
              </a:rPr>
              <a:t>Reducción de Costos y Tiempos.</a:t>
            </a:r>
            <a:endParaRPr lang="es-AR" sz="3200" dirty="0">
              <a:ln w="12700">
                <a:noFill/>
                <a:prstDash val="solid"/>
              </a:ln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20456" y="2997041"/>
            <a:ext cx="7918376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s-AR" sz="3200" dirty="0">
                <a:ln w="12700">
                  <a:noFill/>
                  <a:prstDash val="solid"/>
                </a:ln>
                <a:solidFill>
                  <a:schemeClr val="bg1"/>
                </a:solidFill>
                <a:cs typeface="Arial" pitchFamily="34" charset="0"/>
              </a:rPr>
              <a:t>Reutilización de Contenidos.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220456" y="3645202"/>
            <a:ext cx="8836174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s-AR" sz="3200" dirty="0">
                <a:ln w="12700">
                  <a:noFill/>
                  <a:prstDash val="solid"/>
                </a:ln>
                <a:solidFill>
                  <a:schemeClr val="bg1"/>
                </a:solidFill>
                <a:cs typeface="Arial" pitchFamily="34" charset="0"/>
              </a:rPr>
              <a:t>Acceso </a:t>
            </a:r>
            <a:r>
              <a:rPr lang="es-AR" sz="3200" dirty="0" err="1">
                <a:ln w="12700">
                  <a:noFill/>
                  <a:prstDash val="solid"/>
                </a:ln>
                <a:solidFill>
                  <a:schemeClr val="bg1"/>
                </a:solidFill>
                <a:cs typeface="Arial" pitchFamily="34" charset="0"/>
              </a:rPr>
              <a:t>Just</a:t>
            </a:r>
            <a:r>
              <a:rPr lang="es-AR" sz="3200" dirty="0">
                <a:ln w="12700">
                  <a:noFill/>
                  <a:prstDash val="solid"/>
                </a:ln>
                <a:solidFill>
                  <a:schemeClr val="bg1"/>
                </a:solidFill>
                <a:cs typeface="Arial" pitchFamily="34" charset="0"/>
              </a:rPr>
              <a:t> in Time y desde cualquier dispositivo.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220456" y="4293362"/>
            <a:ext cx="7918376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s-AR" sz="3200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cs typeface="Arial" pitchFamily="34" charset="0"/>
              </a:rPr>
              <a:t>Optimización de la agenda.</a:t>
            </a:r>
            <a:endParaRPr lang="es-AR" sz="3200" dirty="0">
              <a:ln w="12700">
                <a:noFill/>
                <a:prstDash val="solid"/>
              </a:ln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273274" y="5239454"/>
            <a:ext cx="3146598" cy="491276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400" dirty="0" smtClean="0">
                <a:cs typeface="Arial" pitchFamily="34" charset="0"/>
              </a:rPr>
              <a:t>Tipos de Capacitación</a:t>
            </a:r>
            <a:endParaRPr lang="es-AR" sz="2400" dirty="0">
              <a:cs typeface="Arial" pitchFamily="34" charset="0"/>
            </a:endParaRPr>
          </a:p>
        </p:txBody>
      </p:sp>
      <p:pic>
        <p:nvPicPr>
          <p:cNvPr id="15" name="Picture 4" descr="Resultado de imagen para utn logo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804" y="173955"/>
            <a:ext cx="563684" cy="662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Resultado de imagen para Jornadas Universitarias de Carrera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1330614" cy="950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4146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/>
      <p:bldP spid="6" grpId="0"/>
      <p:bldP spid="7" grpId="0"/>
      <p:bldP spid="8" grpId="0"/>
      <p:bldP spid="13" grpId="0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Resultado de imagen para elearnin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577"/>
          <a:stretch/>
        </p:blipFill>
        <p:spPr bwMode="auto">
          <a:xfrm>
            <a:off x="-1" y="-99392"/>
            <a:ext cx="9290831" cy="701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-33908" y="-99392"/>
            <a:ext cx="9324738" cy="6984776"/>
          </a:xfrm>
          <a:prstGeom prst="rect">
            <a:avLst/>
          </a:prstGeom>
          <a:gradFill flip="none" rotWithShape="1">
            <a:gsLst>
              <a:gs pos="25000">
                <a:schemeClr val="tx1">
                  <a:lumMod val="0"/>
                </a:schemeClr>
              </a:gs>
              <a:gs pos="84000">
                <a:srgbClr val="000000">
                  <a:alpha val="37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5 CuadroTexto"/>
          <p:cNvSpPr txBox="1"/>
          <p:nvPr/>
        </p:nvSpPr>
        <p:spPr>
          <a:xfrm>
            <a:off x="238422" y="1316087"/>
            <a:ext cx="8430278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s-AR" sz="4800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cs typeface="Arial" pitchFamily="34" charset="0"/>
              </a:rPr>
              <a:t>Tipos de Capacitación y más</a:t>
            </a:r>
            <a:endParaRPr lang="es-AR" sz="4800" b="1" dirty="0">
              <a:ln w="12700">
                <a:noFill/>
                <a:prstDash val="solid"/>
              </a:ln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38422" y="2361660"/>
            <a:ext cx="7918376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s-AR" sz="3000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cs typeface="Arial" pitchFamily="34" charset="0"/>
              </a:rPr>
              <a:t>Inducción al trabajo.</a:t>
            </a:r>
            <a:endParaRPr lang="es-AR" sz="3000" dirty="0">
              <a:ln w="12700">
                <a:noFill/>
                <a:prstDash val="solid"/>
              </a:ln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238422" y="3009821"/>
            <a:ext cx="7918376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s-AR" sz="3000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cs typeface="Arial" pitchFamily="34" charset="0"/>
              </a:rPr>
              <a:t>Capacitación técnica, </a:t>
            </a:r>
            <a:r>
              <a:rPr lang="es-AR" sz="3000" dirty="0" err="1" smtClean="0">
                <a:ln w="12700">
                  <a:noFill/>
                  <a:prstDash val="solid"/>
                </a:ln>
                <a:solidFill>
                  <a:schemeClr val="bg1"/>
                </a:solidFill>
                <a:cs typeface="Arial" pitchFamily="34" charset="0"/>
              </a:rPr>
              <a:t>soft</a:t>
            </a:r>
            <a:r>
              <a:rPr lang="es-AR" sz="3000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cs typeface="Arial" pitchFamily="34" charset="0"/>
              </a:rPr>
              <a:t>, ofimática, etc.</a:t>
            </a:r>
            <a:endParaRPr lang="es-AR" sz="3000" dirty="0">
              <a:ln w="12700">
                <a:noFill/>
                <a:prstDash val="solid"/>
              </a:ln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38422" y="3657982"/>
            <a:ext cx="9158114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s-AR" sz="3000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cs typeface="Arial" pitchFamily="34" charset="0"/>
              </a:rPr>
              <a:t>+ Comunicación interna: noticias, novedades, sociales.</a:t>
            </a:r>
            <a:endParaRPr lang="es-AR" sz="3000" dirty="0">
              <a:ln w="12700">
                <a:noFill/>
                <a:prstDash val="solid"/>
              </a:ln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273274" y="4306142"/>
            <a:ext cx="7918376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s-AR" sz="3000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cs typeface="Arial" pitchFamily="34" charset="0"/>
              </a:rPr>
              <a:t>+ Políticas internas, procesos y procedimientos</a:t>
            </a:r>
            <a:endParaRPr lang="es-AR" sz="3000" dirty="0">
              <a:ln w="12700">
                <a:noFill/>
                <a:prstDash val="solid"/>
              </a:ln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395536" y="5133254"/>
            <a:ext cx="2880320" cy="491276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400" dirty="0" smtClean="0">
                <a:cs typeface="Arial" pitchFamily="34" charset="0"/>
              </a:rPr>
              <a:t>No es e-</a:t>
            </a:r>
            <a:r>
              <a:rPr lang="es-AR" sz="2400" dirty="0" err="1" smtClean="0">
                <a:cs typeface="Arial" pitchFamily="34" charset="0"/>
              </a:rPr>
              <a:t>learning</a:t>
            </a:r>
            <a:endParaRPr lang="es-AR" sz="2400" dirty="0">
              <a:cs typeface="Arial" pitchFamily="34" charset="0"/>
            </a:endParaRPr>
          </a:p>
        </p:txBody>
      </p:sp>
      <p:pic>
        <p:nvPicPr>
          <p:cNvPr id="12" name="Picture 4" descr="Resultado de imagen para utn logo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804" y="173955"/>
            <a:ext cx="563684" cy="662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Resultado de imagen para Jornadas Universitarias de Carrera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1330614" cy="950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0146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7" grpId="0"/>
      <p:bldP spid="8" grpId="0"/>
      <p:bldP spid="9" grpId="0"/>
      <p:bldP spid="10" grpId="0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9144000" cy="6886847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-33908" y="0"/>
            <a:ext cx="9180512" cy="6858000"/>
          </a:xfrm>
          <a:prstGeom prst="rect">
            <a:avLst/>
          </a:prstGeom>
          <a:gradFill flip="none" rotWithShape="1">
            <a:gsLst>
              <a:gs pos="25000">
                <a:schemeClr val="tx1">
                  <a:lumMod val="0"/>
                </a:schemeClr>
              </a:gs>
              <a:gs pos="84000">
                <a:srgbClr val="000000">
                  <a:alpha val="37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6 CuadroTexto"/>
          <p:cNvSpPr txBox="1"/>
          <p:nvPr/>
        </p:nvSpPr>
        <p:spPr>
          <a:xfrm>
            <a:off x="238422" y="1316087"/>
            <a:ext cx="7918376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s-AR" sz="4800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cs typeface="Arial" pitchFamily="34" charset="0"/>
              </a:rPr>
              <a:t>No es</a:t>
            </a:r>
            <a:endParaRPr lang="es-AR" sz="4800" b="1" dirty="0">
              <a:ln w="12700">
                <a:noFill/>
                <a:prstDash val="solid"/>
              </a:ln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238422" y="2252418"/>
            <a:ext cx="8430278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s-AR" sz="3200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cs typeface="Arial" pitchFamily="34" charset="0"/>
              </a:rPr>
              <a:t>Biblioteca virtual (descarga masiva de material).</a:t>
            </a:r>
            <a:endParaRPr lang="es-AR" sz="3200" dirty="0">
              <a:ln w="12700">
                <a:noFill/>
                <a:prstDash val="solid"/>
              </a:ln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38422" y="2900579"/>
            <a:ext cx="7918376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s-AR" sz="3200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cs typeface="Arial" pitchFamily="34" charset="0"/>
              </a:rPr>
              <a:t>Sumatoria de textos (Word, PDF, etc.).</a:t>
            </a:r>
            <a:endParaRPr lang="es-AR" sz="3200" dirty="0">
              <a:ln w="12700">
                <a:noFill/>
                <a:prstDash val="solid"/>
              </a:ln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238422" y="3548740"/>
            <a:ext cx="8836174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s-AR" sz="3200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cs typeface="Arial" pitchFamily="34" charset="0"/>
              </a:rPr>
              <a:t>Sin interactividad.</a:t>
            </a:r>
            <a:endParaRPr lang="es-AR" sz="3200" dirty="0">
              <a:ln w="12700">
                <a:noFill/>
                <a:prstDash val="solid"/>
              </a:ln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238422" y="4196900"/>
            <a:ext cx="7918376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s-AR" sz="3200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cs typeface="Arial" pitchFamily="34" charset="0"/>
              </a:rPr>
              <a:t>Sin tutorías, reportes, seguimiento.</a:t>
            </a:r>
            <a:endParaRPr lang="es-AR" sz="3200" dirty="0">
              <a:ln w="12700">
                <a:noFill/>
                <a:prstDash val="solid"/>
              </a:ln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299263" y="5097964"/>
            <a:ext cx="2880320" cy="491276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400" dirty="0" smtClean="0">
                <a:cs typeface="Arial" pitchFamily="34" charset="0"/>
              </a:rPr>
              <a:t>Tecnologías</a:t>
            </a:r>
            <a:endParaRPr lang="es-AR" sz="2400" dirty="0">
              <a:cs typeface="Arial" pitchFamily="34" charset="0"/>
            </a:endParaRPr>
          </a:p>
        </p:txBody>
      </p:sp>
      <p:pic>
        <p:nvPicPr>
          <p:cNvPr id="13" name="Picture 4" descr="Resultado de imagen para utn logo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804" y="173955"/>
            <a:ext cx="563684" cy="662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Resultado de imagen para Jornadas Universitarias de Carrera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1330614" cy="950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08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/>
      <p:bldP spid="9" grpId="0"/>
      <p:bldP spid="10" grpId="0"/>
      <p:bldP spid="11" grpId="0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5106" y="-99392"/>
            <a:ext cx="12731186" cy="6962368"/>
          </a:xfrm>
          <a:prstGeom prst="rect">
            <a:avLst/>
          </a:prstGeom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2696" y="2070645"/>
            <a:ext cx="2921000" cy="323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27 CuadroTexto"/>
          <p:cNvSpPr txBox="1"/>
          <p:nvPr/>
        </p:nvSpPr>
        <p:spPr>
          <a:xfrm>
            <a:off x="5220072" y="4253934"/>
            <a:ext cx="3801566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es-AR" sz="4000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Tecnologías</a:t>
            </a:r>
            <a:endParaRPr lang="es-AR" sz="3600" b="1" dirty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pic>
        <p:nvPicPr>
          <p:cNvPr id="9" name="Picture 4" descr="Resultado de imagen para utn logo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804" y="173955"/>
            <a:ext cx="563684" cy="662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2 Grupo"/>
          <p:cNvGrpSpPr/>
          <p:nvPr/>
        </p:nvGrpSpPr>
        <p:grpSpPr>
          <a:xfrm>
            <a:off x="827584" y="3948822"/>
            <a:ext cx="3936434" cy="3069084"/>
            <a:chOff x="827584" y="3948822"/>
            <a:chExt cx="3936434" cy="3069084"/>
          </a:xfrm>
        </p:grpSpPr>
        <p:pic>
          <p:nvPicPr>
            <p:cNvPr id="12" name="Picture 1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3948822"/>
              <a:ext cx="3936434" cy="306908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1 Rectángulo"/>
            <p:cNvSpPr/>
            <p:nvPr/>
          </p:nvSpPr>
          <p:spPr>
            <a:xfrm>
              <a:off x="1747921" y="4092838"/>
              <a:ext cx="1032114" cy="85321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pic>
          <p:nvPicPr>
            <p:cNvPr id="1026" name="Picture 2" descr="Resultado de imagen para powtoon"/>
            <p:cNvPicPr>
              <a:picLocks noChangeAspect="1" noChangeArrowheads="1"/>
            </p:cNvPicPr>
            <p:nvPr/>
          </p:nvPicPr>
          <p:blipFill rotWithShape="1">
            <a:blip r:embed="rId7" cstate="print">
              <a:clrChange>
                <a:clrFrom>
                  <a:srgbClr val="FFCC00"/>
                </a:clrFrom>
                <a:clrTo>
                  <a:srgbClr val="FFCC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494845" y="4131193"/>
              <a:ext cx="1564987" cy="646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4 Grupo"/>
          <p:cNvGrpSpPr/>
          <p:nvPr/>
        </p:nvGrpSpPr>
        <p:grpSpPr>
          <a:xfrm>
            <a:off x="4283968" y="-99392"/>
            <a:ext cx="4876916" cy="2611883"/>
            <a:chOff x="2555776" y="-99392"/>
            <a:chExt cx="4876916" cy="2611883"/>
          </a:xfrm>
        </p:grpSpPr>
        <p:pic>
          <p:nvPicPr>
            <p:cNvPr id="1029" name="Picture 5" descr="Imagen relacionada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5776" y="-99392"/>
              <a:ext cx="1911779" cy="19117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3" name="Picture 19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9840" y="173954"/>
              <a:ext cx="4132852" cy="2338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4" name="Picture 4" descr="Resultado de imagen para Jornadas Universitarias de Carrera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1330614" cy="950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7721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0.31892 0.00417 " pathEditMode="relative" rAng="0" ptsTypes="AA">
                                      <p:cBhvr>
                                        <p:cTn id="6" dur="30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37" y="20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8" dur="4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0" dur="3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2" dur="3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5106" y="0"/>
            <a:ext cx="12578270" cy="6878742"/>
          </a:xfrm>
          <a:prstGeom prst="rect">
            <a:avLst/>
          </a:prstGeom>
        </p:spPr>
      </p:pic>
      <p:sp>
        <p:nvSpPr>
          <p:cNvPr id="20" name="19 CuadroTexto"/>
          <p:cNvSpPr txBox="1"/>
          <p:nvPr/>
        </p:nvSpPr>
        <p:spPr>
          <a:xfrm>
            <a:off x="1187624" y="2204864"/>
            <a:ext cx="6465862" cy="212365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s-AR" sz="6600" b="1" dirty="0" smtClean="0">
                <a:ln w="12700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Actividades</a:t>
            </a:r>
            <a:br>
              <a:rPr lang="es-AR" sz="6600" b="1" dirty="0" smtClean="0">
                <a:ln w="12700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s-AR" sz="6600" b="1" dirty="0" smtClean="0">
                <a:ln w="12700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Interacción</a:t>
            </a:r>
          </a:p>
        </p:txBody>
      </p:sp>
      <p:pic>
        <p:nvPicPr>
          <p:cNvPr id="6161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0800" y="1675309"/>
            <a:ext cx="20450175" cy="2952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2" name="Picture 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002" y="307082"/>
            <a:ext cx="5688484" cy="6021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Resultado de imagen para utn logo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804" y="173955"/>
            <a:ext cx="563684" cy="662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Resultado de imagen para Jornadas Universitarias de Carrera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1330614" cy="950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3165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3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8" dur="4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éxito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66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-31532" y="0"/>
            <a:ext cx="9180512" cy="6858000"/>
          </a:xfrm>
          <a:prstGeom prst="rect">
            <a:avLst/>
          </a:prstGeom>
          <a:gradFill flip="none" rotWithShape="1">
            <a:gsLst>
              <a:gs pos="25000">
                <a:schemeClr val="tx1">
                  <a:lumMod val="0"/>
                </a:schemeClr>
              </a:gs>
              <a:gs pos="84000">
                <a:srgbClr val="000000">
                  <a:alpha val="37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5 CuadroTexto"/>
          <p:cNvSpPr txBox="1"/>
          <p:nvPr/>
        </p:nvSpPr>
        <p:spPr>
          <a:xfrm>
            <a:off x="238422" y="1316087"/>
            <a:ext cx="7918376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s-AR" sz="4800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cs typeface="Arial" pitchFamily="34" charset="0"/>
              </a:rPr>
              <a:t>Claves del éxito</a:t>
            </a:r>
            <a:endParaRPr lang="es-AR" sz="4800" b="1" dirty="0">
              <a:ln w="12700">
                <a:noFill/>
                <a:prstDash val="solid"/>
              </a:ln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38422" y="2252418"/>
            <a:ext cx="8430278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s-AR" sz="3200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cs typeface="Arial" pitchFamily="34" charset="0"/>
              </a:rPr>
              <a:t>Dirección | Alta Gerencia convencidos.</a:t>
            </a:r>
            <a:endParaRPr lang="es-AR" sz="3200" dirty="0">
              <a:ln w="12700">
                <a:noFill/>
                <a:prstDash val="solid"/>
              </a:ln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238422" y="2900579"/>
            <a:ext cx="7918376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s-AR" sz="3200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cs typeface="Arial" pitchFamily="34" charset="0"/>
              </a:rPr>
              <a:t>Sponsor y Promotores internos.</a:t>
            </a:r>
            <a:endParaRPr lang="es-AR" sz="3200" dirty="0">
              <a:ln w="12700">
                <a:noFill/>
                <a:prstDash val="solid"/>
              </a:ln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38422" y="3548740"/>
            <a:ext cx="8836174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s-AR" sz="3200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cs typeface="Arial" pitchFamily="34" charset="0"/>
              </a:rPr>
              <a:t>Apertura al cambio (capacitación tradicional)</a:t>
            </a:r>
            <a:endParaRPr lang="es-AR" sz="3200" dirty="0">
              <a:ln w="12700">
                <a:noFill/>
                <a:prstDash val="solid"/>
              </a:ln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238422" y="4196900"/>
            <a:ext cx="7918376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s-AR" sz="3200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cs typeface="Arial" pitchFamily="34" charset="0"/>
              </a:rPr>
              <a:t>Compromiso de los colaboradores.</a:t>
            </a:r>
            <a:endParaRPr lang="es-AR" sz="3200" dirty="0">
              <a:ln w="12700">
                <a:noFill/>
                <a:prstDash val="solid"/>
              </a:ln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299263" y="5097964"/>
            <a:ext cx="2880320" cy="491276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400" dirty="0" smtClean="0">
                <a:cs typeface="Arial" pitchFamily="34" charset="0"/>
              </a:rPr>
              <a:t>Demo</a:t>
            </a:r>
            <a:endParaRPr lang="es-AR" sz="2400" dirty="0">
              <a:cs typeface="Arial" pitchFamily="34" charset="0"/>
            </a:endParaRPr>
          </a:p>
        </p:txBody>
      </p:sp>
      <p:pic>
        <p:nvPicPr>
          <p:cNvPr id="12" name="Picture 4" descr="Resultado de imagen para utn logo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804" y="173955"/>
            <a:ext cx="563684" cy="662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Resultado de imagen para Jornadas Universitarias de Carrera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1330614" cy="950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738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7" grpId="0"/>
      <p:bldP spid="8" grpId="0"/>
      <p:bldP spid="9" grpId="0"/>
      <p:bldP spid="10" grpId="0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cin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para youtub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018" y="1165220"/>
            <a:ext cx="2232248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Resultado de imagen para utn logo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804" y="173955"/>
            <a:ext cx="563684" cy="662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Resultado de imagen para Jornadas Universitarias de Carrera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1330614" cy="950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3648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5704</TotalTime>
  <Words>183</Words>
  <Application>Microsoft Office PowerPoint</Application>
  <PresentationFormat>Presentación en pantalla (4:3)</PresentationFormat>
  <Paragraphs>37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Pilar Sergio</dc:creator>
  <cp:lastModifiedBy>Pilar Sergio</cp:lastModifiedBy>
  <cp:revision>79</cp:revision>
  <dcterms:created xsi:type="dcterms:W3CDTF">2018-08-23T22:01:45Z</dcterms:created>
  <dcterms:modified xsi:type="dcterms:W3CDTF">2018-09-28T14:46:28Z</dcterms:modified>
</cp:coreProperties>
</file>